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4" r:id="rId4"/>
    <p:sldId id="273" r:id="rId5"/>
    <p:sldId id="260" r:id="rId6"/>
    <p:sldId id="272" r:id="rId7"/>
    <p:sldId id="275" r:id="rId8"/>
    <p:sldId id="276" r:id="rId9"/>
    <p:sldId id="263" r:id="rId10"/>
    <p:sldId id="267" r:id="rId11"/>
    <p:sldId id="268" r:id="rId12"/>
    <p:sldId id="269" r:id="rId13"/>
    <p:sldId id="270" r:id="rId14"/>
    <p:sldId id="274" r:id="rId15"/>
    <p:sldId id="271" r:id="rId16"/>
    <p:sldId id="266" r:id="rId17"/>
    <p:sldId id="265" r:id="rId18"/>
    <p:sldId id="261" r:id="rId19"/>
    <p:sldId id="277" r:id="rId20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23B"/>
    <a:srgbClr val="7FCF92"/>
    <a:srgbClr val="E0F4E5"/>
    <a:srgbClr val="DEA900"/>
    <a:srgbClr val="B88C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41" autoAdjust="0"/>
  </p:normalViewPr>
  <p:slideViewPr>
    <p:cSldViewPr snapToGrid="0">
      <p:cViewPr varScale="1">
        <p:scale>
          <a:sx n="101" d="100"/>
          <a:sy n="101" d="100"/>
        </p:scale>
        <p:origin x="3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C29E5B-72C0-4357-971B-E880947168F0}" type="datetimeFigureOut">
              <a:rPr lang="sq-AL" smtClean="0"/>
              <a:t>2018-04-24</a:t>
            </a:fld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7629"/>
            <a:ext cx="4434999" cy="35643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7629"/>
            <a:ext cx="4434999" cy="35643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1321A3A-C330-41BA-A87F-BC9A011C81CA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0806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CF23497-8049-451D-B857-3A4377B094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629"/>
            <a:ext cx="4434999" cy="35643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7629"/>
            <a:ext cx="4434999" cy="35643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D0E6BD0-54DA-4E2A-9D35-4A8E7A66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Standardet</a:t>
            </a:r>
            <a:r>
              <a:rPr lang="en-US" dirty="0"/>
              <a:t> e </a:t>
            </a:r>
            <a:r>
              <a:rPr lang="en-US" dirty="0" err="1"/>
              <a:t>cilesise</a:t>
            </a:r>
            <a:r>
              <a:rPr lang="en-US" dirty="0"/>
              <a:t>: CE marking (notified body,</a:t>
            </a:r>
            <a:r>
              <a:rPr lang="en-US" baseline="0" dirty="0"/>
              <a:t> )</a:t>
            </a:r>
          </a:p>
          <a:p>
            <a:r>
              <a:rPr lang="en-US" sz="1300" dirty="0"/>
              <a:t>There are </a:t>
            </a:r>
            <a:r>
              <a:rPr lang="en-US" sz="1300" dirty="0" err="1"/>
              <a:t>tëo</a:t>
            </a:r>
            <a:r>
              <a:rPr lang="en-US" sz="1300" dirty="0"/>
              <a:t> main benefits CE marking brings to businesses and consumers </a:t>
            </a:r>
            <a:r>
              <a:rPr lang="en-US" sz="1300" dirty="0" err="1"/>
              <a:t>ëithin</a:t>
            </a:r>
            <a:r>
              <a:rPr lang="en-US" sz="1300" dirty="0"/>
              <a:t> the EEA:</a:t>
            </a:r>
          </a:p>
          <a:p>
            <a:r>
              <a:rPr lang="en-US" sz="1300" b="1" dirty="0"/>
              <a:t>Businesses</a:t>
            </a:r>
            <a:r>
              <a:rPr lang="en-US" sz="1300" dirty="0"/>
              <a:t> </a:t>
            </a:r>
            <a:r>
              <a:rPr lang="en-US" sz="1300" dirty="0" err="1"/>
              <a:t>knoë</a:t>
            </a:r>
            <a:r>
              <a:rPr lang="en-US" sz="1300" dirty="0"/>
              <a:t> that products bearing the CE marking can be traded in the EEA </a:t>
            </a:r>
            <a:r>
              <a:rPr lang="en-US" sz="1300" dirty="0" err="1"/>
              <a:t>ëithout</a:t>
            </a:r>
            <a:r>
              <a:rPr lang="en-US" sz="1300" dirty="0"/>
              <a:t> restrictions.</a:t>
            </a:r>
          </a:p>
          <a:p>
            <a:r>
              <a:rPr lang="en-US" sz="1300" b="1" dirty="0"/>
              <a:t>Consumers</a:t>
            </a:r>
            <a:r>
              <a:rPr lang="en-US" sz="1300" dirty="0"/>
              <a:t> enjoy the same level of health, safety, and environmental protection throughout the entire EEA.</a:t>
            </a:r>
          </a:p>
          <a:p>
            <a:endParaRPr lang="en-US" baseline="0" dirty="0"/>
          </a:p>
          <a:p>
            <a:r>
              <a:rPr lang="en-US" baseline="0" dirty="0"/>
              <a:t>Ecolabel (not for food) </a:t>
            </a:r>
            <a:r>
              <a:rPr lang="en-US" sz="1300" dirty="0"/>
              <a:t>The EU Ecolabel </a:t>
            </a:r>
            <a:r>
              <a:rPr lang="en-US" sz="1300" dirty="0" err="1"/>
              <a:t>ëorks</a:t>
            </a:r>
            <a:r>
              <a:rPr lang="en-US" sz="1300" dirty="0"/>
              <a:t> in accordance </a:t>
            </a:r>
            <a:r>
              <a:rPr lang="en-US" sz="1300" dirty="0" err="1"/>
              <a:t>ëith</a:t>
            </a:r>
            <a:r>
              <a:rPr lang="en-US" sz="1300" dirty="0"/>
              <a:t> the ISO standard 14024 and is therefore a Type I label, one of the most reliable </a:t>
            </a:r>
            <a:r>
              <a:rPr lang="en-US" sz="1300" dirty="0" err="1"/>
              <a:t>ëays</a:t>
            </a:r>
            <a:r>
              <a:rPr lang="en-US" sz="1300" dirty="0"/>
              <a:t> to communicate environmental information to consumers. 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6BD0-54DA-4E2A-9D35-4A8E7A668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6BD0-54DA-4E2A-9D35-4A8E7A668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Perfshin</a:t>
            </a:r>
            <a:r>
              <a:rPr lang="en-US" baseline="0" dirty="0"/>
              <a:t> 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6BD0-54DA-4E2A-9D35-4A8E7A668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perbashketat</a:t>
            </a:r>
            <a:r>
              <a:rPr lang="en-US" dirty="0"/>
              <a:t> e </a:t>
            </a:r>
            <a:r>
              <a:rPr lang="en-US" dirty="0" err="1"/>
              <a:t>realizimit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standardeve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6BD0-54DA-4E2A-9D35-4A8E7A668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6BD0-54DA-4E2A-9D35-4A8E7A6681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6BD0-54DA-4E2A-9D35-4A8E7A6681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4E93ED-A207-40CF-823A-8327AC51D21E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7281571-5CD2-4395-8AF6-AAD02CE12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5009"/>
            <a:ext cx="1524000" cy="1291988"/>
          </a:xfrm>
          <a:prstGeom prst="rect">
            <a:avLst/>
          </a:prstGeom>
        </p:spPr>
      </p:pic>
      <p:pic>
        <p:nvPicPr>
          <p:cNvPr id="8" name="Picture 7" descr="C:\Users\GENTI\Downloads\1 (1).pn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6919" y="66260"/>
            <a:ext cx="874226" cy="10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333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5009"/>
            <a:ext cx="1290820" cy="1094307"/>
          </a:xfrm>
          <a:prstGeom prst="rect">
            <a:avLst/>
          </a:prstGeom>
        </p:spPr>
      </p:pic>
      <p:pic>
        <p:nvPicPr>
          <p:cNvPr id="9" name="Picture 8" descr="C:\Users\GENTI\Downloads\1 (1).pn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6919" y="53008"/>
            <a:ext cx="874226" cy="10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3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8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3ED-A207-40CF-823A-8327AC51D21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1571-5CD2-4395-8AF6-AAD02CE1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E4E93ED-A207-40CF-823A-8327AC51D21E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7281571-5CD2-4395-8AF6-AAD02CE12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ssocantuccini.org/?lang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gamote-nancy.f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greste.agriculture.gouv.fr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11" Type="http://schemas.openxmlformats.org/officeDocument/2006/relationships/image" Target="../media/image32.png"/><Relationship Id="rId5" Type="http://schemas.openxmlformats.org/officeDocument/2006/relationships/image" Target="../media/image27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8883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Politikat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Bashkimit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Europian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dhe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Eksperinca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Vendeve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Anëtare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te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BE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për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përmbushjen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Standardeve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të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Cilësisë</a:t>
            </a:r>
            <a:endParaRPr lang="sq-AL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6625"/>
            <a:ext cx="9144000" cy="165576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Msc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. Enilda Lama</a:t>
            </a:r>
          </a:p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Përmet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Prill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2018</a:t>
            </a:r>
            <a:endParaRPr lang="sq-A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0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840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Prodhuesit e «Cantuccini Toscani alle Mandorle» (biskota me bajame)</a:t>
            </a:r>
            <a:endParaRPr lang="sq-AL" dirty="0"/>
          </a:p>
        </p:txBody>
      </p:sp>
      <p:pic>
        <p:nvPicPr>
          <p:cNvPr id="5122" name="Picture 2" descr="http://www.assocantuccini.org/wp-content/uploads/2016/06/cartToscana-1-300x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2368256"/>
            <a:ext cx="5170714" cy="38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07" y="2644028"/>
            <a:ext cx="2857500" cy="2000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4773096"/>
            <a:ext cx="6636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Shoqata «Assocantuccini», e Prodhuesve të Cantuccini Toscani alle Mandorle, krijuar në 11.04.2011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Recetë e dokumentuar </a:t>
            </a:r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që nga shekulli XVI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prodhues ëmbëlsirash toskanë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standard </a:t>
            </a:r>
            <a:r>
              <a:rPr lang="it-IT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për lëndën e parë, mënyrën e përpunimit dhe etiketimit</a:t>
            </a:r>
            <a:endParaRPr lang="sq-AL" sz="20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3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Prodhuesit e «Cantuccini Toscani alle Mandorle» (biskota me bajame)</a:t>
            </a:r>
            <a:endParaRPr lang="sq-AL" dirty="0"/>
          </a:p>
        </p:txBody>
      </p:sp>
      <p:sp>
        <p:nvSpPr>
          <p:cNvPr id="4" name="Rectangle 3"/>
          <p:cNvSpPr/>
          <p:nvPr/>
        </p:nvSpPr>
        <p:spPr>
          <a:xfrm>
            <a:off x="925284" y="3262629"/>
            <a:ext cx="6096000" cy="34865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400" dirty="0">
                <a:latin typeface="Segoe UI" panose="020B0502040204020203" pitchFamily="34" charset="0"/>
                <a:cs typeface="Segoe UI" panose="020B0502040204020203" pitchFamily="34" charset="0"/>
              </a:rPr>
              <a:t>Qarkullimi vjetor = </a:t>
            </a:r>
            <a:r>
              <a:rPr lang="sq-A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30 milionë euro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400" dirty="0">
                <a:latin typeface="Segoe UI" panose="020B0502040204020203" pitchFamily="34" charset="0"/>
                <a:cs typeface="Segoe UI" panose="020B0502040204020203" pitchFamily="34" charset="0"/>
              </a:rPr>
              <a:t>22% konsumohen në </a:t>
            </a:r>
            <a:r>
              <a:rPr lang="sq-AL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Toskanë</a:t>
            </a:r>
            <a:r>
              <a:rPr lang="sq-AL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400" dirty="0">
                <a:latin typeface="Segoe UI" panose="020B0502040204020203" pitchFamily="34" charset="0"/>
                <a:cs typeface="Segoe UI" panose="020B0502040204020203" pitchFamily="34" charset="0"/>
              </a:rPr>
              <a:t>41% në pjesën tjetër të Italisë, 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sz="2400" dirty="0">
                <a:latin typeface="Segoe UI" panose="020B0502040204020203" pitchFamily="34" charset="0"/>
                <a:cs typeface="Segoe UI" panose="020B0502040204020203" pitchFamily="34" charset="0"/>
              </a:rPr>
              <a:t>37% jashtë kufijve kombëtarë (Bashkimi Evropian, Shtetet e Bashkuara, Japonia dhe Rusia janë tregjet kryesore të importit)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Burimi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http://assocantuccini.org/?lang=en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7" y="3059964"/>
            <a:ext cx="4058331" cy="27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6418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sq-AL" dirty="0"/>
              <a:t>Bergamote de </a:t>
            </a:r>
            <a:r>
              <a:rPr lang="sq-AL" dirty="0" err="1"/>
              <a:t>Nancy</a:t>
            </a:r>
            <a:r>
              <a:rPr lang="en-US" dirty="0"/>
              <a:t> (</a:t>
            </a:r>
            <a:r>
              <a:rPr lang="en-US" dirty="0" err="1"/>
              <a:t>karamele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194" name="Picture 2" descr="Image result for La Bergamote de Nan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3"/>
          <a:stretch/>
        </p:blipFill>
        <p:spPr bwMode="auto">
          <a:xfrm>
            <a:off x="6745061" y="2329090"/>
            <a:ext cx="4762500" cy="1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2549" y="5053177"/>
            <a:ext cx="350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Burimi</a:t>
            </a:r>
            <a:r>
              <a:rPr lang="en-US" dirty="0"/>
              <a:t>: </a:t>
            </a:r>
            <a:r>
              <a:rPr lang="sq-AL" dirty="0">
                <a:hlinkClick r:id="rId3"/>
              </a:rPr>
              <a:t>http://bergamote-nancy.fr</a:t>
            </a:r>
            <a:r>
              <a:rPr lang="en-US" dirty="0"/>
              <a:t> </a:t>
            </a:r>
            <a:endParaRPr lang="sq-AL" dirty="0"/>
          </a:p>
        </p:txBody>
      </p:sp>
      <p:sp>
        <p:nvSpPr>
          <p:cNvPr id="6" name="Rectangle 5"/>
          <p:cNvSpPr/>
          <p:nvPr/>
        </p:nvSpPr>
        <p:spPr>
          <a:xfrm>
            <a:off x="838200" y="28200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Regjistruar në </a:t>
            </a:r>
            <a:r>
              <a:rPr lang="it-IT" sz="2000" b="1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1996</a:t>
            </a:r>
            <a:r>
              <a:rPr lang="it-IT" sz="2000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 Tregues Gjeografik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Recetë e dokumentuar </a:t>
            </a:r>
            <a:r>
              <a:rPr lang="it-IT" sz="2000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që nga 1857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</a:t>
            </a:r>
            <a:r>
              <a:rPr lang="it-IT" sz="2000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prodhues ëmbëlsirash toskanë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standard </a:t>
            </a:r>
            <a:r>
              <a:rPr lang="it-IT" sz="2000" dirty="0">
                <a:solidFill>
                  <a:srgbClr val="B88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për lëndën e parë, mënyrën e përpunimit, etiketimit dhe paketimit, si dhe specifikime të shijes</a:t>
            </a:r>
            <a:endParaRPr lang="sq-AL" sz="2000" dirty="0">
              <a:solidFill>
                <a:srgbClr val="B88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5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sq-AL" dirty="0"/>
              <a:t>Bergamote de </a:t>
            </a:r>
            <a:r>
              <a:rPr lang="sq-AL" dirty="0" err="1"/>
              <a:t>Nancy</a:t>
            </a:r>
            <a:r>
              <a:rPr lang="en-US" dirty="0"/>
              <a:t> (</a:t>
            </a:r>
            <a:r>
              <a:rPr lang="en-US" dirty="0" err="1"/>
              <a:t>karamele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>
                <a:solidFill>
                  <a:srgbClr val="B88C00"/>
                </a:solidFill>
              </a:rPr>
              <a:t>Cmimi</a:t>
            </a:r>
            <a:r>
              <a:rPr lang="en-US" sz="2000" dirty="0">
                <a:solidFill>
                  <a:srgbClr val="B88C00"/>
                </a:solidFill>
              </a:rPr>
              <a:t> 100 gr = </a:t>
            </a:r>
            <a:r>
              <a:rPr lang="en-US" sz="2000" b="1" dirty="0">
                <a:solidFill>
                  <a:srgbClr val="B88C00"/>
                </a:solidFill>
              </a:rPr>
              <a:t>4 </a:t>
            </a:r>
            <a:r>
              <a:rPr lang="en-US" sz="2000" b="1" dirty="0" err="1">
                <a:solidFill>
                  <a:srgbClr val="B88C00"/>
                </a:solidFill>
              </a:rPr>
              <a:t>eur</a:t>
            </a:r>
            <a:endParaRPr lang="en-US" sz="2000" b="1" dirty="0">
              <a:solidFill>
                <a:srgbClr val="B88C00"/>
              </a:solidFill>
            </a:endParaRPr>
          </a:p>
          <a:p>
            <a:r>
              <a:rPr lang="en-US" sz="2000" dirty="0" err="1">
                <a:solidFill>
                  <a:srgbClr val="B88C00"/>
                </a:solidFill>
              </a:rPr>
              <a:t>Në</a:t>
            </a:r>
            <a:r>
              <a:rPr lang="en-US" sz="2000" dirty="0">
                <a:solidFill>
                  <a:srgbClr val="B88C00"/>
                </a:solidFill>
              </a:rPr>
              <a:t> 2010, </a:t>
            </a:r>
            <a:r>
              <a:rPr lang="en-US" sz="2000" b="1" dirty="0">
                <a:solidFill>
                  <a:srgbClr val="B88C00"/>
                </a:solidFill>
              </a:rPr>
              <a:t>4</a:t>
            </a:r>
            <a:r>
              <a:rPr lang="en-US" sz="2000" dirty="0">
                <a:solidFill>
                  <a:srgbClr val="B88C00"/>
                </a:solidFill>
              </a:rPr>
              <a:t> </a:t>
            </a:r>
            <a:r>
              <a:rPr lang="en-US" sz="2000" dirty="0" err="1">
                <a:solidFill>
                  <a:srgbClr val="B88C00"/>
                </a:solidFill>
              </a:rPr>
              <a:t>prodhues</a:t>
            </a:r>
            <a:r>
              <a:rPr lang="en-US" sz="2000" dirty="0">
                <a:solidFill>
                  <a:srgbClr val="B88C00"/>
                </a:solidFill>
              </a:rPr>
              <a:t> </a:t>
            </a:r>
            <a:r>
              <a:rPr lang="en-US" sz="2000" dirty="0" err="1">
                <a:solidFill>
                  <a:srgbClr val="B88C00"/>
                </a:solidFill>
              </a:rPr>
              <a:t>kanë</a:t>
            </a:r>
            <a:r>
              <a:rPr lang="en-US" sz="2000" dirty="0">
                <a:solidFill>
                  <a:srgbClr val="B88C00"/>
                </a:solidFill>
              </a:rPr>
              <a:t> </a:t>
            </a:r>
            <a:r>
              <a:rPr lang="en-US" sz="2000" dirty="0" err="1">
                <a:solidFill>
                  <a:srgbClr val="B88C00"/>
                </a:solidFill>
              </a:rPr>
              <a:t>tregtuar</a:t>
            </a:r>
            <a:r>
              <a:rPr lang="en-US" sz="2000" dirty="0">
                <a:solidFill>
                  <a:srgbClr val="B88C00"/>
                </a:solidFill>
              </a:rPr>
              <a:t> </a:t>
            </a:r>
            <a:r>
              <a:rPr lang="en-US" sz="2000" b="1" dirty="0">
                <a:solidFill>
                  <a:srgbClr val="B88C00"/>
                </a:solidFill>
              </a:rPr>
              <a:t>33</a:t>
            </a:r>
            <a:r>
              <a:rPr lang="en-US" sz="2000" dirty="0">
                <a:solidFill>
                  <a:srgbClr val="B88C00"/>
                </a:solidFill>
              </a:rPr>
              <a:t> ton</a:t>
            </a:r>
            <a:endParaRPr lang="sq-AL" sz="2000" dirty="0">
              <a:solidFill>
                <a:srgbClr val="B88C00"/>
              </a:solidFill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71" y="1985282"/>
            <a:ext cx="4256312" cy="31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3905" y="6127234"/>
            <a:ext cx="406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Burimi</a:t>
            </a:r>
            <a:r>
              <a:rPr lang="en-US" dirty="0"/>
              <a:t>: </a:t>
            </a:r>
            <a:r>
              <a:rPr lang="sq-AL" dirty="0">
                <a:hlinkClick r:id="rId3"/>
              </a:rPr>
              <a:t>http://agreste.agriculture.gouv.fr</a:t>
            </a:r>
            <a:r>
              <a:rPr lang="en-US" dirty="0"/>
              <a:t> </a:t>
            </a:r>
            <a:endParaRPr lang="sq-AL" dirty="0"/>
          </a:p>
        </p:txBody>
      </p:sp>
      <p:pic>
        <p:nvPicPr>
          <p:cNvPr id="7172" name="Picture 4" descr="Image result for La Bergamote de Na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94" y="3860084"/>
            <a:ext cx="3458027" cy="23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1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3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Scotish</a:t>
            </a:r>
            <a:r>
              <a:rPr lang="en-US" dirty="0"/>
              <a:t> Lamb (</a:t>
            </a:r>
            <a:r>
              <a:rPr lang="en-US" dirty="0" err="1"/>
              <a:t>qengji</a:t>
            </a:r>
            <a:r>
              <a:rPr lang="en-US" dirty="0"/>
              <a:t> </a:t>
            </a:r>
            <a:r>
              <a:rPr lang="en-US" dirty="0" err="1"/>
              <a:t>Skocez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sq-A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65" y="3381030"/>
            <a:ext cx="4572000" cy="3276600"/>
          </a:xfrm>
          <a:prstGeom prst="rect">
            <a:avLst/>
          </a:prstGeom>
        </p:spPr>
      </p:pic>
      <p:pic>
        <p:nvPicPr>
          <p:cNvPr id="10242" name="Picture 2" descr="http://www.qmscotland.co.uk/sites/default/files/styles/large/public/copy_of_sl01_4c_horiz_3.jpg?itok=zU0Onni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94" y="1212223"/>
            <a:ext cx="2985831" cy="22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8151" y="2700468"/>
            <a:ext cx="6108114" cy="35381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Regjistruar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Standardi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përfshin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Prodhimin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gjësë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gjallë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Ushqimin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Transportin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Tregtimin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dhe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Përpunimin</a:t>
            </a:r>
            <a:endParaRPr lang="en-US" sz="2200" dirty="0">
              <a:solidFill>
                <a:srgbClr val="0082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Parimi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cilësisë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Cilësia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nuk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mbaron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fermë</a:t>
            </a:r>
            <a:endParaRPr lang="en-US" sz="2200" dirty="0">
              <a:solidFill>
                <a:srgbClr val="00823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Eksport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Belgjikë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Hollandë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Gjermani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Suedi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dhe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Danimarkë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dhe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Hong Kong, SHBA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dhe</a:t>
            </a:r>
            <a:r>
              <a:rPr lang="en-US" sz="2200" dirty="0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823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Kanada</a:t>
            </a:r>
            <a:endParaRPr lang="sq-AL" sz="2200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1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2057"/>
            <a:ext cx="9720943" cy="523155"/>
          </a:xfrm>
          <a:solidFill>
            <a:srgbClr val="E0F4E5">
              <a:alpha val="73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B050"/>
                </a:solidFill>
              </a:rPr>
              <a:t>Organik</a:t>
            </a:r>
            <a:r>
              <a:rPr lang="en-US" b="1" dirty="0"/>
              <a:t>                                     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Origjina</a:t>
            </a:r>
            <a:endParaRPr lang="sq-AL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653565"/>
            <a:ext cx="10515600" cy="589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/>
              <a:t>Vlerat</a:t>
            </a:r>
            <a:r>
              <a:rPr lang="en-US" dirty="0"/>
              <a:t> e </a:t>
            </a:r>
            <a:r>
              <a:rPr lang="en-US" dirty="0" err="1"/>
              <a:t>Produkteve</a:t>
            </a:r>
            <a:r>
              <a:rPr lang="en-US" dirty="0"/>
              <a:t> </a:t>
            </a:r>
            <a:r>
              <a:rPr lang="en-US" dirty="0" err="1"/>
              <a:t>Organike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Origjinës</a:t>
            </a:r>
            <a:endParaRPr lang="sq-A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67543" y="3726089"/>
            <a:ext cx="3374571" cy="247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B050"/>
                </a:solidFill>
              </a:rPr>
              <a:t>Shëndeti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B050"/>
                </a:solidFill>
              </a:rPr>
              <a:t>Ekologji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B050"/>
                </a:solidFill>
              </a:rPr>
              <a:t>Drejtësia</a:t>
            </a: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B050"/>
                </a:solidFill>
              </a:rPr>
              <a:t>Kujdesi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sq-AL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74962" y="3726089"/>
            <a:ext cx="3722924" cy="247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Historia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/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Trashëgimia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Kultura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Njerëzit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Ambienti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sq-AL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23657" y="3984171"/>
            <a:ext cx="3472543" cy="469181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23657" y="3998912"/>
            <a:ext cx="3323772" cy="102594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76057" y="4593771"/>
            <a:ext cx="3320143" cy="1197429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76057" y="5165271"/>
            <a:ext cx="3320143" cy="37459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76057" y="4013427"/>
            <a:ext cx="2198905" cy="1777773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76057" y="4593771"/>
            <a:ext cx="3320143" cy="1197429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76057" y="5404263"/>
            <a:ext cx="3320143" cy="421183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85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313"/>
            <a:ext cx="10515600" cy="490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Arritja</a:t>
            </a:r>
            <a:r>
              <a:rPr lang="en-US" dirty="0"/>
              <a:t> e </a:t>
            </a:r>
            <a:r>
              <a:rPr lang="en-US" dirty="0" err="1"/>
              <a:t>standardeve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cilësisë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30639" y="1909988"/>
            <a:ext cx="9564908" cy="969512"/>
          </a:xfrm>
          <a:prstGeom prst="rightArrow">
            <a:avLst/>
          </a:prstGeom>
          <a:solidFill>
            <a:srgbClr val="7FCF9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Angazhimi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prodhuesit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kompanisë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për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vendosur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zbatuar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një</a:t>
            </a:r>
            <a:r>
              <a:rPr lang="en-US" sz="2000" dirty="0">
                <a:solidFill>
                  <a:schemeClr val="tx1"/>
                </a:solidFill>
              </a:rPr>
              <a:t> standard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88700" y="2671983"/>
            <a:ext cx="9971300" cy="1219212"/>
          </a:xfrm>
          <a:prstGeom prst="rightArrow">
            <a:avLst/>
          </a:prstGeom>
          <a:solidFill>
            <a:srgbClr val="7FCF9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Përdorimi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lëndëve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para, </a:t>
            </a:r>
            <a:r>
              <a:rPr lang="en-US" sz="2000" dirty="0" err="1">
                <a:solidFill>
                  <a:schemeClr val="tx1"/>
                </a:solidFill>
              </a:rPr>
              <a:t>natyrore</a:t>
            </a:r>
            <a:r>
              <a:rPr lang="en-US" sz="2000" dirty="0">
                <a:solidFill>
                  <a:schemeClr val="tx1"/>
                </a:solidFill>
              </a:rPr>
              <a:t>, me </a:t>
            </a:r>
            <a:r>
              <a:rPr lang="en-US" sz="2000" dirty="0" err="1">
                <a:solidFill>
                  <a:schemeClr val="tx1"/>
                </a:solidFill>
              </a:rPr>
              <a:t>origjinë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bimore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shtazore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dhe</a:t>
            </a:r>
            <a:r>
              <a:rPr lang="en-US" sz="2000" dirty="0">
                <a:solidFill>
                  <a:schemeClr val="tx1"/>
                </a:solidFill>
              </a:rPr>
              <a:t> jo </a:t>
            </a:r>
            <a:r>
              <a:rPr lang="en-US" sz="2000" dirty="0" err="1">
                <a:solidFill>
                  <a:schemeClr val="tx1"/>
                </a:solidFill>
              </a:rPr>
              <a:t>kimike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mundësisht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rajonale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9326" y="3611110"/>
            <a:ext cx="10392224" cy="1042080"/>
          </a:xfrm>
          <a:prstGeom prst="rightArrow">
            <a:avLst/>
          </a:prstGeom>
          <a:solidFill>
            <a:srgbClr val="7FCF9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Përdorimi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kimikateve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gjatë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prodhimit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bimor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shtazor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gjatë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përpunimit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ushqimit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4470" y="4415290"/>
            <a:ext cx="10769595" cy="937528"/>
          </a:xfrm>
          <a:prstGeom prst="rightArrow">
            <a:avLst/>
          </a:prstGeom>
          <a:solidFill>
            <a:srgbClr val="7FCF9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Rregullat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higjenës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gjitha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fazat</a:t>
            </a:r>
            <a:r>
              <a:rPr lang="en-US" sz="2000" dirty="0">
                <a:solidFill>
                  <a:schemeClr val="tx1"/>
                </a:solidFill>
              </a:rPr>
              <a:t> e </a:t>
            </a:r>
            <a:r>
              <a:rPr lang="en-US" sz="2000" dirty="0" err="1">
                <a:solidFill>
                  <a:schemeClr val="tx1"/>
                </a:solidFill>
              </a:rPr>
              <a:t>prodhimit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përpunimit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tregtimit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38642" y="5149622"/>
            <a:ext cx="11103424" cy="891264"/>
          </a:xfrm>
          <a:prstGeom prst="rightArrow">
            <a:avLst/>
          </a:prstGeom>
          <a:solidFill>
            <a:srgbClr val="7FCF9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Gjurmueshmëria </a:t>
            </a:r>
            <a:r>
              <a:rPr lang="en-US" sz="2000" dirty="0" err="1">
                <a:solidFill>
                  <a:schemeClr val="tx1"/>
                </a:solidFill>
              </a:rPr>
              <a:t>në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fazë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prodhimit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produktit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tregtimin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konsumatori</a:t>
            </a:r>
            <a:endParaRPr lang="sq-AL" sz="20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76522" y="5955158"/>
            <a:ext cx="11328393" cy="891264"/>
          </a:xfrm>
          <a:prstGeom prst="rightArrow">
            <a:avLst/>
          </a:prstGeom>
          <a:solidFill>
            <a:srgbClr val="7FCF92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</a:rPr>
              <a:t>Kontrollet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fazë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prodhimi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përpunimi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tregtimi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organizma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pavaruar</a:t>
            </a:r>
            <a:endParaRPr lang="sq-A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43050" y="30031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de-CH" altLang="en-US" sz="3600" b="1" dirty="0"/>
              <a:t>Sistemi i Cilësisë për Ushqimet</a:t>
            </a:r>
            <a:endParaRPr lang="de-DE" altLang="en-US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290910"/>
            <a:ext cx="7270750" cy="93414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q-AL" altLang="en-US" dirty="0">
                <a:solidFill>
                  <a:srgbClr val="00B050"/>
                </a:solidFill>
              </a:rPr>
              <a:t>Rregullat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teknike</a:t>
            </a:r>
            <a:r>
              <a:rPr lang="sq-AL" altLang="en-US" dirty="0">
                <a:solidFill>
                  <a:srgbClr val="00B050"/>
                </a:solidFill>
              </a:rPr>
              <a:t> / </a:t>
            </a:r>
            <a:r>
              <a:rPr lang="sq-AL" altLang="en-US" dirty="0" err="1">
                <a:solidFill>
                  <a:srgbClr val="00B050"/>
                </a:solidFill>
              </a:rPr>
              <a:t>Standartet</a:t>
            </a:r>
            <a:r>
              <a:rPr lang="sq-AL" altLang="en-US" dirty="0">
                <a:solidFill>
                  <a:srgbClr val="00B050"/>
                </a:solidFill>
              </a:rPr>
              <a:t> </a:t>
            </a:r>
            <a:endParaRPr lang="sq-AL" alt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r>
              <a:rPr lang="sq-AL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</a:t>
            </a:r>
            <a:endParaRPr lang="sq-AL" alt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25372866"/>
              </p:ext>
            </p:extLst>
          </p:nvPr>
        </p:nvGraphicFramePr>
        <p:xfrm>
          <a:off x="1562100" y="1192485"/>
          <a:ext cx="9906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Clip" r:id="rId4" imgW="630000" imgH="643680" progId="MS_ClipArt_Gallery.2">
                  <p:embed/>
                </p:oleObj>
              </mc:Choice>
              <mc:Fallback>
                <p:oleObj name="Clip" r:id="rId4" imgW="630000" imgH="643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192485"/>
                        <a:ext cx="9906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dscn25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2040591"/>
            <a:ext cx="1600200" cy="1201737"/>
          </a:xfrm>
          <a:prstGeom prst="rect">
            <a:avLst/>
          </a:prstGeom>
          <a:noFill/>
          <a:ln w="57150" cmpd="thinThick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491450"/>
            <a:ext cx="215265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44372820"/>
              </p:ext>
            </p:extLst>
          </p:nvPr>
        </p:nvGraphicFramePr>
        <p:xfrm>
          <a:off x="1981200" y="2962439"/>
          <a:ext cx="1084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Microsoft ClipArt Gallery" r:id="rId8" imgW="3022600" imgH="3251200" progId="MS_ClipArt_Gallery">
                  <p:embed/>
                </p:oleObj>
              </mc:Choice>
              <mc:Fallback>
                <p:oleObj name="Microsoft ClipArt Gallery" r:id="rId8" imgW="3022600" imgH="32512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62439"/>
                        <a:ext cx="1084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840615"/>
            <a:ext cx="7969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871141"/>
            <a:ext cx="1277471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ec.europa.eu/agriculture/sites/agriculture/files/agriculture/quality/schemes/logos/igp_e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66384"/>
            <a:ext cx="11334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39925" y="2278325"/>
            <a:ext cx="7270750" cy="92597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q-AL" altLang="en-US" dirty="0">
                <a:solidFill>
                  <a:srgbClr val="00B050"/>
                </a:solidFill>
              </a:rPr>
              <a:t>Aplikimi i </a:t>
            </a:r>
            <a:r>
              <a:rPr lang="sq-AL" altLang="en-US" dirty="0" err="1">
                <a:solidFill>
                  <a:srgbClr val="00B050"/>
                </a:solidFill>
              </a:rPr>
              <a:t>standarteve</a:t>
            </a:r>
            <a:r>
              <a:rPr lang="sq-AL" altLang="en-US" dirty="0">
                <a:solidFill>
                  <a:srgbClr val="00B050"/>
                </a:solidFill>
              </a:rPr>
              <a:t> në njësi</a:t>
            </a:r>
            <a:endParaRPr lang="sq-AL" alt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r>
              <a:rPr lang="sq-AL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</a:t>
            </a:r>
            <a:endParaRPr lang="sq-AL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987674" y="3064564"/>
            <a:ext cx="5146676" cy="98006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q-AL" altLang="en-US" dirty="0">
                <a:solidFill>
                  <a:srgbClr val="00B050"/>
                </a:solidFill>
              </a:rPr>
              <a:t>Inspektimi </a:t>
            </a:r>
            <a:endParaRPr lang="sq-AL" alt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r>
              <a:rPr lang="sq-AL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</a:t>
            </a:r>
            <a:endParaRPr lang="sq-AL" altLang="en-US" sz="2400" dirty="0">
              <a:solidFill>
                <a:srgbClr val="00B05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771901" y="4003965"/>
            <a:ext cx="3543300" cy="97881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Ç</a:t>
            </a:r>
            <a:r>
              <a:rPr lang="sq-AL" altLang="en-US" dirty="0" err="1">
                <a:solidFill>
                  <a:srgbClr val="00B050"/>
                </a:solidFill>
              </a:rPr>
              <a:t>ertifikimi</a:t>
            </a:r>
            <a:endParaRPr lang="sq-AL" alt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r>
              <a:rPr lang="sq-AL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</a:t>
            </a:r>
            <a:endParaRPr lang="sq-AL" altLang="en-US" sz="2400" dirty="0">
              <a:solidFill>
                <a:srgbClr val="00B05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990054" y="5037819"/>
            <a:ext cx="5065713" cy="86204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q-AL" altLang="en-US" dirty="0">
                <a:solidFill>
                  <a:srgbClr val="00B050"/>
                </a:solidFill>
              </a:rPr>
              <a:t>Etiketimi / Marka tregtare</a:t>
            </a:r>
            <a:endParaRPr lang="sq-AL" alt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r>
              <a:rPr lang="sq-AL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</a:t>
            </a:r>
            <a:endParaRPr lang="sq-AL" altLang="en-US" sz="2400" dirty="0">
              <a:solidFill>
                <a:srgbClr val="00B05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524251" y="5917694"/>
            <a:ext cx="4362450" cy="663679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sq-AL" altLang="en-US" b="1" dirty="0">
                <a:solidFill>
                  <a:srgbClr val="00B050"/>
                </a:solidFill>
              </a:rPr>
              <a:t>Tregu</a:t>
            </a:r>
            <a:r>
              <a:rPr lang="en-US" altLang="en-US" b="1" dirty="0">
                <a:solidFill>
                  <a:srgbClr val="00B050"/>
                </a:solidFill>
              </a:rPr>
              <a:t> / </a:t>
            </a:r>
            <a:r>
              <a:rPr lang="en-US" altLang="en-US" b="1" dirty="0" err="1">
                <a:solidFill>
                  <a:srgbClr val="00B050"/>
                </a:solidFill>
              </a:rPr>
              <a:t>Konsumatori</a:t>
            </a:r>
            <a:endParaRPr lang="sq-AL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22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 err="1"/>
              <a:t>Pse</a:t>
            </a:r>
            <a:r>
              <a:rPr lang="en-US" sz="3400" b="1" dirty="0"/>
              <a:t> </a:t>
            </a:r>
            <a:r>
              <a:rPr lang="en-US" sz="3400" b="1" dirty="0" err="1"/>
              <a:t>standardet</a:t>
            </a:r>
            <a:r>
              <a:rPr lang="en-US" sz="3400" b="1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290513" indent="-290513" algn="just">
              <a:lnSpc>
                <a:spcPct val="140000"/>
              </a:lnSpc>
              <a:buClr>
                <a:srgbClr val="00823B"/>
              </a:buClr>
              <a:buSzPct val="185000"/>
              <a:buFont typeface="Wingdings" panose="05000000000000000000" pitchFamily="2" charset="2"/>
              <a:buChar char="C"/>
            </a:pPr>
            <a:r>
              <a:rPr lang="sq-AL" altLang="en-US" b="1" dirty="0">
                <a:solidFill>
                  <a:srgbClr val="00B050"/>
                </a:solidFill>
              </a:rPr>
              <a:t>Identifikimi</a:t>
            </a:r>
            <a:r>
              <a:rPr lang="sq-AL" altLang="en-US" dirty="0"/>
              <a:t> dhe </a:t>
            </a:r>
            <a:r>
              <a:rPr lang="sq-AL" altLang="en-US" b="1" dirty="0">
                <a:solidFill>
                  <a:srgbClr val="00B050"/>
                </a:solidFill>
              </a:rPr>
              <a:t>diferencimi </a:t>
            </a:r>
            <a:r>
              <a:rPr lang="sq-AL" altLang="en-US" dirty="0"/>
              <a:t>i produktit nëpërmjet një </a:t>
            </a:r>
            <a:r>
              <a:rPr lang="sq-AL" altLang="en-US" b="1" dirty="0">
                <a:solidFill>
                  <a:srgbClr val="00B050"/>
                </a:solidFill>
              </a:rPr>
              <a:t>shenje (marke/logo) </a:t>
            </a:r>
            <a:r>
              <a:rPr lang="sq-AL" altLang="en-US" dirty="0"/>
              <a:t>dhe kritereve të caktuara që ai përmbush.</a:t>
            </a:r>
          </a:p>
          <a:p>
            <a:pPr marL="290513" indent="-290513" algn="just">
              <a:lnSpc>
                <a:spcPct val="140000"/>
              </a:lnSpc>
              <a:buClr>
                <a:srgbClr val="00823B"/>
              </a:buClr>
              <a:buSzPct val="185000"/>
              <a:buFont typeface="Wingdings" panose="05000000000000000000" pitchFamily="2" charset="2"/>
              <a:buChar char="C"/>
            </a:pPr>
            <a:r>
              <a:rPr lang="sq-AL" altLang="en-US" dirty="0"/>
              <a:t>Rritja e </a:t>
            </a:r>
            <a:r>
              <a:rPr lang="sq-AL" altLang="en-US" b="1" dirty="0">
                <a:solidFill>
                  <a:srgbClr val="00B050"/>
                </a:solidFill>
              </a:rPr>
              <a:t>besueshmërisë</a:t>
            </a:r>
            <a:r>
              <a:rPr lang="sq-AL" altLang="en-US" dirty="0"/>
              <a:t> prej garancisë që jep përfshirja e një trupe </a:t>
            </a:r>
            <a:r>
              <a:rPr lang="sq-AL" altLang="en-US" dirty="0" err="1"/>
              <a:t>çertifikimi</a:t>
            </a:r>
            <a:r>
              <a:rPr lang="sq-AL" altLang="en-US" dirty="0"/>
              <a:t> të pavarur nga interesat ekonomike në lojë.</a:t>
            </a:r>
          </a:p>
          <a:p>
            <a:pPr marL="290513" indent="-290513" algn="just">
              <a:lnSpc>
                <a:spcPct val="140000"/>
              </a:lnSpc>
              <a:buClr>
                <a:srgbClr val="00823B"/>
              </a:buClr>
              <a:buSzPct val="185000"/>
              <a:buFont typeface="Wingdings" panose="05000000000000000000" pitchFamily="2" charset="2"/>
              <a:buChar char="C"/>
            </a:pPr>
            <a:r>
              <a:rPr lang="sq-AL" altLang="en-US" dirty="0"/>
              <a:t>Krijohet </a:t>
            </a:r>
            <a:r>
              <a:rPr lang="sq-AL" altLang="en-US" b="1" dirty="0">
                <a:solidFill>
                  <a:srgbClr val="00B050"/>
                </a:solidFill>
              </a:rPr>
              <a:t>vlerë e shtuar </a:t>
            </a:r>
            <a:r>
              <a:rPr lang="sq-AL" altLang="en-US" dirty="0"/>
              <a:t>në çdo hallkë të </a:t>
            </a:r>
            <a:r>
              <a:rPr lang="sq-AL" altLang="en-US" dirty="0" err="1"/>
              <a:t>filierës</a:t>
            </a:r>
            <a:r>
              <a:rPr lang="sq-AL" altLang="en-US" dirty="0"/>
              <a:t>.</a:t>
            </a:r>
          </a:p>
          <a:p>
            <a:pPr marL="290513" indent="-290513" algn="just">
              <a:lnSpc>
                <a:spcPct val="140000"/>
              </a:lnSpc>
              <a:buClr>
                <a:srgbClr val="00823B"/>
              </a:buClr>
              <a:buSzPct val="185000"/>
              <a:buFont typeface="Wingdings" panose="05000000000000000000" pitchFamily="2" charset="2"/>
              <a:buChar char="C"/>
            </a:pPr>
            <a:r>
              <a:rPr lang="sq-AL" altLang="en-US" dirty="0"/>
              <a:t>Niveli i </a:t>
            </a:r>
            <a:r>
              <a:rPr lang="sq-AL" altLang="en-US" b="1" dirty="0">
                <a:solidFill>
                  <a:srgbClr val="00B050"/>
                </a:solidFill>
              </a:rPr>
              <a:t>paraqitjes</a:t>
            </a:r>
            <a:r>
              <a:rPr lang="sq-AL" altLang="en-US" dirty="0"/>
              <a:t> dhe </a:t>
            </a:r>
            <a:r>
              <a:rPr lang="sq-AL" altLang="en-US" b="1" dirty="0">
                <a:solidFill>
                  <a:srgbClr val="00B050"/>
                </a:solidFill>
              </a:rPr>
              <a:t>njohjes</a:t>
            </a:r>
            <a:r>
              <a:rPr lang="sq-AL" altLang="en-US" dirty="0"/>
              <a:t> përmirësohet konsiderueshëm.</a:t>
            </a:r>
          </a:p>
          <a:p>
            <a:pPr marL="290513" indent="-290513" algn="just">
              <a:lnSpc>
                <a:spcPct val="140000"/>
              </a:lnSpc>
              <a:buClr>
                <a:srgbClr val="00823B"/>
              </a:buClr>
              <a:buSzPct val="185000"/>
              <a:buFont typeface="Wingdings" panose="05000000000000000000" pitchFamily="2" charset="2"/>
              <a:buChar char="C"/>
            </a:pPr>
            <a:r>
              <a:rPr lang="sq-AL" altLang="en-US" dirty="0"/>
              <a:t>Rritet </a:t>
            </a:r>
            <a:r>
              <a:rPr lang="sq-AL" altLang="en-US" b="1" dirty="0">
                <a:solidFill>
                  <a:srgbClr val="00B050"/>
                </a:solidFill>
              </a:rPr>
              <a:t>niveli i besimit </a:t>
            </a:r>
            <a:r>
              <a:rPr lang="sq-AL" altLang="en-US" dirty="0"/>
              <a:t>nga ana e konsumatorit.</a:t>
            </a:r>
          </a:p>
          <a:p>
            <a:pPr marL="290513" indent="-290513" algn="just">
              <a:lnSpc>
                <a:spcPct val="140000"/>
              </a:lnSpc>
              <a:buClr>
                <a:srgbClr val="00823B"/>
              </a:buClr>
              <a:buSzPct val="185000"/>
              <a:buFont typeface="Wingdings" panose="05000000000000000000" pitchFamily="2" charset="2"/>
              <a:buChar char="C"/>
            </a:pPr>
            <a:r>
              <a:rPr lang="sq-AL" altLang="en-US" dirty="0"/>
              <a:t>Shpesh, përfitohet nga </a:t>
            </a:r>
            <a:r>
              <a:rPr lang="sq-AL" altLang="en-US" b="1" dirty="0">
                <a:solidFill>
                  <a:srgbClr val="00B050"/>
                </a:solidFill>
              </a:rPr>
              <a:t>promovimet kolektive</a:t>
            </a:r>
            <a:r>
              <a:rPr lang="sq-AL" alt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49" y="1152166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Faleminderit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për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vëmendjen</a:t>
            </a:r>
            <a:endParaRPr lang="sq-AL" b="1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36723" y="2477729"/>
            <a:ext cx="6356554" cy="2759327"/>
            <a:chOff x="1828800" y="2057400"/>
            <a:chExt cx="5295900" cy="2040244"/>
          </a:xfrm>
        </p:grpSpPr>
        <p:pic>
          <p:nvPicPr>
            <p:cNvPr id="5" name="Picture 4" descr="http://www.martinlittlewood.co.uk/bann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2057400"/>
              <a:ext cx="5295900" cy="196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2457450" y="3437692"/>
              <a:ext cx="4038600" cy="659952"/>
            </a:xfrm>
            <a:prstGeom prst="rect">
              <a:avLst/>
            </a:prstGeom>
            <a:solidFill>
              <a:srgbClr val="FFF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dirty="0" err="1">
                  <a:latin typeface="Andalus" pitchFamily="18" charset="-78"/>
                </a:rPr>
                <a:t>Cilësi</a:t>
              </a:r>
              <a:r>
                <a:rPr lang="en-US" altLang="en-US" sz="2400" dirty="0">
                  <a:latin typeface="Andalus" pitchFamily="18" charset="-78"/>
                </a:rPr>
                <a:t> </a:t>
              </a:r>
              <a:r>
                <a:rPr lang="en-US" altLang="en-US" sz="2400" dirty="0" err="1">
                  <a:latin typeface="Andalus" pitchFamily="18" charset="-78"/>
                </a:rPr>
                <a:t>dhe</a:t>
              </a:r>
              <a:r>
                <a:rPr lang="en-US" altLang="en-US" sz="2400" dirty="0">
                  <a:latin typeface="Andalus" pitchFamily="18" charset="-78"/>
                </a:rPr>
                <a:t> </a:t>
              </a:r>
              <a:r>
                <a:rPr lang="en-US" altLang="en-US" sz="2400" dirty="0" err="1">
                  <a:latin typeface="Andalus" pitchFamily="18" charset="-78"/>
                </a:rPr>
                <a:t>Mjedis</a:t>
              </a:r>
              <a:endParaRPr lang="en-US" altLang="en-US" sz="2400" dirty="0">
                <a:latin typeface="Andalus" pitchFamily="18" charset="-78"/>
              </a:endParaRPr>
            </a:p>
            <a:p>
              <a:pPr algn="ctr" eaLnBrk="1" hangingPunct="1"/>
              <a:r>
                <a:rPr lang="en-US" altLang="en-US" sz="1400" i="1" dirty="0" err="1"/>
                <a:t>Ndihmojnë</a:t>
              </a:r>
              <a:r>
                <a:rPr lang="en-US" altLang="en-US" sz="1400" i="1" dirty="0"/>
                <a:t> </a:t>
              </a:r>
              <a:r>
                <a:rPr lang="en-US" altLang="en-US" sz="1400" i="1" dirty="0" err="1"/>
                <a:t>biznesin</a:t>
              </a:r>
              <a:r>
                <a:rPr lang="en-US" altLang="en-US" sz="1400" i="1" dirty="0"/>
                <a:t> </a:t>
              </a:r>
              <a:r>
                <a:rPr lang="en-US" altLang="en-US" sz="1400" i="1" dirty="0" err="1"/>
                <a:t>të</a:t>
              </a:r>
              <a:r>
                <a:rPr lang="en-US" altLang="en-US" sz="1400" i="1" dirty="0"/>
                <a:t> </a:t>
              </a:r>
              <a:r>
                <a:rPr lang="en-US" altLang="en-US" sz="1400" i="1" dirty="0" err="1"/>
                <a:t>lulëzojë</a:t>
              </a:r>
              <a:r>
                <a:rPr lang="en-US" altLang="en-US" sz="1400" i="1" dirty="0"/>
                <a:t>,</a:t>
              </a:r>
            </a:p>
            <a:p>
              <a:pPr algn="ctr" eaLnBrk="1" hangingPunct="1"/>
              <a:r>
                <a:rPr lang="en-US" altLang="en-US" sz="1400" i="1" dirty="0" err="1"/>
                <a:t>Konsumator</a:t>
              </a:r>
              <a:r>
                <a:rPr lang="en-US" altLang="en-US" sz="1400" i="1" dirty="0"/>
                <a:t> </a:t>
              </a:r>
              <a:r>
                <a:rPr lang="en-US" altLang="en-US" sz="1400" i="1" dirty="0" err="1"/>
                <a:t>i</a:t>
              </a:r>
              <a:r>
                <a:rPr lang="en-US" altLang="en-US" sz="1400" i="1" dirty="0"/>
                <a:t> </a:t>
              </a:r>
              <a:r>
                <a:rPr lang="en-US" altLang="en-US" sz="1400" i="1" dirty="0" err="1"/>
                <a:t>kënaqur</a:t>
              </a:r>
              <a:r>
                <a:rPr lang="en-US" altLang="en-US" sz="1400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9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Standardet</a:t>
            </a:r>
            <a:r>
              <a:rPr lang="en-US" dirty="0"/>
              <a:t> e </a:t>
            </a:r>
            <a:r>
              <a:rPr lang="en-US" dirty="0" err="1"/>
              <a:t>cilësisë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BE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Standardet</a:t>
            </a:r>
            <a:r>
              <a:rPr lang="en-US" dirty="0"/>
              <a:t> e </a:t>
            </a:r>
            <a:r>
              <a:rPr lang="en-US" dirty="0" err="1"/>
              <a:t>Energjisë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Standardet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Peshkun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Ushqimin</a:t>
            </a:r>
            <a:r>
              <a:rPr lang="en-US" dirty="0"/>
              <a:t> (</a:t>
            </a:r>
            <a:r>
              <a:rPr lang="en-US" dirty="0" err="1"/>
              <a:t>Etiketimi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peshkut</a:t>
            </a:r>
            <a:r>
              <a:rPr lang="en-US" dirty="0"/>
              <a:t>, </a:t>
            </a:r>
            <a:r>
              <a:rPr lang="en-US" dirty="0" err="1"/>
              <a:t>Etiketimi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ushqimit</a:t>
            </a:r>
            <a:r>
              <a:rPr lang="en-US" dirty="0"/>
              <a:t>, </a:t>
            </a:r>
            <a:r>
              <a:rPr lang="en-US" dirty="0" err="1"/>
              <a:t>Certifikimi</a:t>
            </a:r>
            <a:r>
              <a:rPr lang="en-US" dirty="0"/>
              <a:t> EMAS, </a:t>
            </a:r>
            <a:r>
              <a:rPr lang="en-US" dirty="0" err="1"/>
              <a:t>Standardet</a:t>
            </a:r>
            <a:r>
              <a:rPr lang="en-US" dirty="0"/>
              <a:t> e </a:t>
            </a:r>
            <a:r>
              <a:rPr lang="en-US" dirty="0" err="1"/>
              <a:t>Treguesve</a:t>
            </a:r>
            <a:r>
              <a:rPr lang="en-US" dirty="0"/>
              <a:t> </a:t>
            </a:r>
            <a:r>
              <a:rPr lang="en-US" dirty="0" err="1"/>
              <a:t>Gjeografikë</a:t>
            </a:r>
            <a:r>
              <a:rPr lang="en-US" dirty="0"/>
              <a:t>,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, </a:t>
            </a:r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vullnetare</a:t>
            </a:r>
            <a:r>
              <a:rPr lang="en-US" dirty="0"/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Standardet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sigurinë</a:t>
            </a:r>
            <a:r>
              <a:rPr lang="en-US" dirty="0"/>
              <a:t> e </a:t>
            </a:r>
            <a:r>
              <a:rPr lang="en-US" dirty="0" err="1"/>
              <a:t>kimikateve</a:t>
            </a:r>
            <a:endParaRPr lang="sq-AL" dirty="0"/>
          </a:p>
        </p:txBody>
      </p:sp>
      <p:pic>
        <p:nvPicPr>
          <p:cNvPr id="1026" name="Picture 2" descr="Eco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445" y="1690688"/>
            <a:ext cx="1433624" cy="12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c.europa.eu/growth/sites/growth/files/ce-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21" y="1732099"/>
            <a:ext cx="1502382" cy="10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c.europa.eu/energy/sites/ener/files/styles/main_image_static_page/public/enerefficiency-products-652x240color.jpg?itok=OKLxcT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 r="75223" b="9895"/>
          <a:stretch/>
        </p:blipFill>
        <p:spPr bwMode="auto">
          <a:xfrm>
            <a:off x="5326623" y="2462981"/>
            <a:ext cx="1538754" cy="17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0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07575" y="2266699"/>
            <a:ext cx="3968157" cy="2821504"/>
            <a:chOff x="381000" y="2363268"/>
            <a:chExt cx="3249670" cy="2451621"/>
          </a:xfrm>
        </p:grpSpPr>
        <p:grpSp>
          <p:nvGrpSpPr>
            <p:cNvPr id="29711" name="Group 1"/>
            <p:cNvGrpSpPr>
              <a:grpSpLocks/>
            </p:cNvGrpSpPr>
            <p:nvPr/>
          </p:nvGrpSpPr>
          <p:grpSpPr bwMode="auto">
            <a:xfrm>
              <a:off x="1180320" y="2363268"/>
              <a:ext cx="2450350" cy="2451621"/>
              <a:chOff x="1180320" y="2363268"/>
              <a:chExt cx="2450350" cy="2451621"/>
            </a:xfrm>
          </p:grpSpPr>
          <p:sp>
            <p:nvSpPr>
              <p:cNvPr id="29713" name="Oval 3"/>
              <p:cNvSpPr>
                <a:spLocks noChangeArrowheads="1"/>
              </p:cNvSpPr>
              <p:nvPr/>
            </p:nvSpPr>
            <p:spPr bwMode="auto">
              <a:xfrm>
                <a:off x="1180320" y="2363268"/>
                <a:ext cx="2450350" cy="2451621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en-US" dirty="0"/>
              </a:p>
              <a:p>
                <a:pPr eaLnBrk="1" hangingPunct="1"/>
                <a:endParaRPr lang="it-IT" altLang="en-US" dirty="0"/>
              </a:p>
              <a:p>
                <a:pPr eaLnBrk="1" hangingPunct="1"/>
                <a:endParaRPr lang="it-IT" altLang="en-US" sz="2000" b="1" dirty="0">
                  <a:solidFill>
                    <a:schemeClr val="bg1"/>
                  </a:solidFill>
                </a:endParaRPr>
              </a:p>
              <a:p>
                <a:pPr eaLnBrk="1" hangingPunct="1"/>
                <a:endParaRPr lang="it-IT" altLang="en-US" sz="2000" b="1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it-IT" altLang="en-US" sz="2000" b="1" dirty="0">
                    <a:solidFill>
                      <a:schemeClr val="bg1"/>
                    </a:solidFill>
                  </a:rPr>
                  <a:t>Ekologji</a:t>
                </a:r>
                <a:endParaRPr lang="en-GB" altLang="en-US" sz="20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714" name="Picture 6" descr="NA01062_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5976" y="2659448"/>
                <a:ext cx="1258292" cy="1121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12" name="TextBox 11"/>
            <p:cNvSpPr txBox="1">
              <a:spLocks noChangeArrowheads="1"/>
            </p:cNvSpPr>
            <p:nvPr/>
          </p:nvSpPr>
          <p:spPr bwMode="auto">
            <a:xfrm>
              <a:off x="381000" y="3979863"/>
              <a:ext cx="1676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sq-AL" altLang="en-US" sz="1200" b="1" dirty="0">
                <a:solidFill>
                  <a:srgbClr val="135515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38806" y="2266699"/>
            <a:ext cx="5007886" cy="2644414"/>
            <a:chOff x="4204664" y="2350453"/>
            <a:chExt cx="4101136" cy="2297747"/>
          </a:xfrm>
        </p:grpSpPr>
        <p:grpSp>
          <p:nvGrpSpPr>
            <p:cNvPr id="29707" name="Group 2"/>
            <p:cNvGrpSpPr>
              <a:grpSpLocks/>
            </p:cNvGrpSpPr>
            <p:nvPr/>
          </p:nvGrpSpPr>
          <p:grpSpPr bwMode="auto">
            <a:xfrm>
              <a:off x="4204664" y="2350453"/>
              <a:ext cx="2527145" cy="2297747"/>
              <a:chOff x="4204664" y="2350453"/>
              <a:chExt cx="2527145" cy="2297747"/>
            </a:xfrm>
          </p:grpSpPr>
          <p:sp>
            <p:nvSpPr>
              <p:cNvPr id="29709" name="Oval 4"/>
              <p:cNvSpPr>
                <a:spLocks noChangeArrowheads="1"/>
              </p:cNvSpPr>
              <p:nvPr/>
            </p:nvSpPr>
            <p:spPr bwMode="auto">
              <a:xfrm>
                <a:off x="4204664" y="2350453"/>
                <a:ext cx="2527145" cy="2297747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en-US" dirty="0"/>
              </a:p>
              <a:p>
                <a:pPr eaLnBrk="1" hangingPunct="1"/>
                <a:endParaRPr lang="it-IT" altLang="en-US" dirty="0"/>
              </a:p>
              <a:p>
                <a:pPr eaLnBrk="1" hangingPunct="1"/>
                <a:endParaRPr lang="it-IT" altLang="en-US" sz="2000" b="1" dirty="0">
                  <a:solidFill>
                    <a:schemeClr val="bg1"/>
                  </a:solidFill>
                </a:endParaRPr>
              </a:p>
              <a:p>
                <a:pPr eaLnBrk="1" hangingPunct="1"/>
                <a:endParaRPr lang="it-IT" altLang="en-US" sz="2000" b="1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it-IT" altLang="en-US" sz="2000" b="1" dirty="0">
                    <a:solidFill>
                      <a:schemeClr val="bg1"/>
                    </a:solidFill>
                  </a:rPr>
                  <a:t>Ekonomi</a:t>
                </a:r>
                <a:endParaRPr lang="en-GB" altLang="en-US" sz="20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710" name="Picture 8" descr="BD04972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755" y="2615773"/>
                <a:ext cx="1643396" cy="122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8" name="TextBox 12"/>
            <p:cNvSpPr txBox="1">
              <a:spLocks noChangeArrowheads="1"/>
            </p:cNvSpPr>
            <p:nvPr/>
          </p:nvSpPr>
          <p:spPr bwMode="auto">
            <a:xfrm>
              <a:off x="6211888" y="3846513"/>
              <a:ext cx="2093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sq-AL" altLang="en-US" sz="1200" b="1" dirty="0">
                <a:solidFill>
                  <a:srgbClr val="135515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59045" y="4106954"/>
            <a:ext cx="5206180" cy="2684580"/>
            <a:chOff x="2972292" y="4172054"/>
            <a:chExt cx="4263533" cy="2332647"/>
          </a:xfrm>
        </p:grpSpPr>
        <p:grpSp>
          <p:nvGrpSpPr>
            <p:cNvPr id="29703" name="Group 3"/>
            <p:cNvGrpSpPr>
              <a:grpSpLocks/>
            </p:cNvGrpSpPr>
            <p:nvPr/>
          </p:nvGrpSpPr>
          <p:grpSpPr bwMode="auto">
            <a:xfrm>
              <a:off x="2972292" y="4172054"/>
              <a:ext cx="2403522" cy="2332647"/>
              <a:chOff x="2972292" y="4172054"/>
              <a:chExt cx="2403522" cy="2332647"/>
            </a:xfrm>
          </p:grpSpPr>
          <p:sp>
            <p:nvSpPr>
              <p:cNvPr id="29705" name="Oval 5"/>
              <p:cNvSpPr>
                <a:spLocks noChangeArrowheads="1"/>
              </p:cNvSpPr>
              <p:nvPr/>
            </p:nvSpPr>
            <p:spPr bwMode="auto">
              <a:xfrm>
                <a:off x="2972292" y="4172054"/>
                <a:ext cx="2403522" cy="2332647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en-US" dirty="0"/>
              </a:p>
              <a:p>
                <a:pPr eaLnBrk="1" hangingPunct="1"/>
                <a:endParaRPr lang="it-IT" altLang="en-US" dirty="0"/>
              </a:p>
              <a:p>
                <a:pPr eaLnBrk="1" hangingPunct="1"/>
                <a:endParaRPr lang="it-IT" altLang="en-US" dirty="0"/>
              </a:p>
              <a:p>
                <a:pPr eaLnBrk="1" hangingPunct="1"/>
                <a:endParaRPr lang="it-IT" altLang="en-US" sz="1600" b="1" dirty="0"/>
              </a:p>
              <a:p>
                <a:pPr algn="ctr" eaLnBrk="1" hangingPunct="1"/>
                <a:r>
                  <a:rPr lang="it-IT" altLang="en-US" sz="2000" b="1" dirty="0">
                    <a:solidFill>
                      <a:schemeClr val="bg1"/>
                    </a:solidFill>
                  </a:rPr>
                  <a:t>Shoqëri</a:t>
                </a:r>
                <a:endParaRPr lang="en-GB" altLang="en-US" sz="20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706" name="Picture 7" descr="PE02097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2790" y="4484784"/>
                <a:ext cx="1367973" cy="109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4" name="TextBox 13"/>
            <p:cNvSpPr txBox="1">
              <a:spLocks noChangeArrowheads="1"/>
            </p:cNvSpPr>
            <p:nvPr/>
          </p:nvSpPr>
          <p:spPr bwMode="auto">
            <a:xfrm>
              <a:off x="5141913" y="5746750"/>
              <a:ext cx="2093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sq-AL" altLang="en-US" sz="1200" b="1" dirty="0">
                <a:solidFill>
                  <a:srgbClr val="135515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32538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Kërkesat</a:t>
            </a:r>
            <a:r>
              <a:rPr lang="en-US" b="1" dirty="0"/>
              <a:t> e </a:t>
            </a:r>
            <a:r>
              <a:rPr lang="en-US" b="1" dirty="0" err="1"/>
              <a:t>Tregut</a:t>
            </a:r>
            <a:r>
              <a:rPr lang="en-US" b="1" dirty="0"/>
              <a:t> / </a:t>
            </a:r>
            <a:r>
              <a:rPr lang="en-US" b="1" dirty="0" err="1"/>
              <a:t>Konsumatorëve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/>
              <a:t>Produkti</a:t>
            </a:r>
            <a:endParaRPr lang="en-US" u="sng" dirty="0"/>
          </a:p>
          <a:p>
            <a:pPr marL="457200" lvl="1" indent="0">
              <a:buNone/>
            </a:pPr>
            <a:r>
              <a:rPr lang="en-US" sz="2800" dirty="0"/>
              <a:t>- </a:t>
            </a:r>
            <a:r>
              <a:rPr lang="en-US" sz="2800" dirty="0" err="1"/>
              <a:t>Cilësia</a:t>
            </a:r>
            <a:r>
              <a:rPr lang="en-US" sz="2800" dirty="0"/>
              <a:t>, </a:t>
            </a:r>
            <a:r>
              <a:rPr lang="en-US" sz="2800" dirty="0" err="1"/>
              <a:t>Besueshmëria</a:t>
            </a:r>
            <a:r>
              <a:rPr lang="en-US" sz="2800" dirty="0"/>
              <a:t>, </a:t>
            </a:r>
            <a:r>
              <a:rPr lang="en-US" sz="2800" dirty="0" err="1"/>
              <a:t>Marka</a:t>
            </a:r>
            <a:r>
              <a:rPr lang="en-US" sz="2800" dirty="0"/>
              <a:t>, </a:t>
            </a:r>
            <a:r>
              <a:rPr lang="en-US" sz="2800" dirty="0" err="1"/>
              <a:t>Preferencat</a:t>
            </a:r>
            <a:r>
              <a:rPr lang="en-US" sz="2800" dirty="0"/>
              <a:t> </a:t>
            </a:r>
            <a:r>
              <a:rPr lang="en-US" sz="2800" dirty="0" err="1"/>
              <a:t>personale</a:t>
            </a:r>
            <a:r>
              <a:rPr lang="en-US" sz="2800" dirty="0"/>
              <a:t>,</a:t>
            </a:r>
          </a:p>
          <a:p>
            <a:pPr lvl="1">
              <a:buFontTx/>
              <a:buChar char="-"/>
            </a:pPr>
            <a:r>
              <a:rPr lang="en-US" sz="2800" dirty="0" err="1"/>
              <a:t>Shija</a:t>
            </a:r>
            <a:r>
              <a:rPr lang="en-US" dirty="0"/>
              <a:t>, </a:t>
            </a:r>
            <a:r>
              <a:rPr lang="en-US" dirty="0" err="1"/>
              <a:t>Paketimi</a:t>
            </a:r>
            <a:r>
              <a:rPr lang="en-US" dirty="0"/>
              <a:t> (</a:t>
            </a:r>
            <a:r>
              <a:rPr lang="en-US" dirty="0" err="1"/>
              <a:t>madhësia</a:t>
            </a:r>
            <a:r>
              <a:rPr lang="en-US" dirty="0"/>
              <a:t>, </a:t>
            </a:r>
            <a:r>
              <a:rPr lang="en-US" dirty="0" err="1"/>
              <a:t>materiali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/>
              <a:t>Cmimi</a:t>
            </a:r>
            <a:endParaRPr lang="sq-AL" u="sng" dirty="0"/>
          </a:p>
        </p:txBody>
      </p:sp>
    </p:spTree>
    <p:extLst>
      <p:ext uri="{BB962C8B-B14F-4D97-AF65-F5344CB8AC3E}">
        <p14:creationId xmlns:p14="http://schemas.microsoft.com/office/powerpoint/2010/main" val="32194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13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Standardet</a:t>
            </a:r>
            <a:r>
              <a:rPr lang="en-US" b="1" dirty="0"/>
              <a:t> </a:t>
            </a:r>
            <a:r>
              <a:rPr lang="en-US" b="1" dirty="0" err="1"/>
              <a:t>mbi</a:t>
            </a:r>
            <a:r>
              <a:rPr lang="en-US" b="1" dirty="0"/>
              <a:t> </a:t>
            </a:r>
            <a:r>
              <a:rPr lang="en-US" b="1" dirty="0" err="1"/>
              <a:t>Peshkun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Ushqimin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 err="1"/>
              <a:t>Skemat</a:t>
            </a:r>
            <a:r>
              <a:rPr lang="en-US" dirty="0"/>
              <a:t> e </a:t>
            </a:r>
            <a:r>
              <a:rPr lang="en-US" dirty="0" err="1"/>
              <a:t>Cilësisë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Produktet</a:t>
            </a:r>
            <a:r>
              <a:rPr lang="en-US" dirty="0"/>
              <a:t> </a:t>
            </a:r>
            <a:r>
              <a:rPr lang="en-US" dirty="0" err="1"/>
              <a:t>bujqësore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organik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vullnetare</a:t>
            </a:r>
            <a:endParaRPr lang="en-US" dirty="0"/>
          </a:p>
        </p:txBody>
      </p:sp>
      <p:pic>
        <p:nvPicPr>
          <p:cNvPr id="2050" name="Picture 2" descr="https://ec.europa.eu/agriculture/sites/agriculture/files/agriculture/quality/schemes/logos/igp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73" y="2622897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c.europa.eu/agriculture/sites/agriculture/files/agriculture/quality/schemes/logos/aop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7" y="2622897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c.europa.eu/agriculture/sites/agriculture/files/agriculture/quality/schemes/logos/stg_e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41" y="2622897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c.europa.eu/agriculture/organic/sites/orgfarming/files/img/body/organic_farming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604" y="4036189"/>
            <a:ext cx="1791580" cy="11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air Trade Logo - Click to return to homep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93" y="5168929"/>
            <a:ext cx="1143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6696" y="5551385"/>
            <a:ext cx="301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6600"/>
                </a:solidFill>
              </a:rPr>
              <a:t>Produkt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nga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zonat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err="1">
                <a:solidFill>
                  <a:srgbClr val="006600"/>
                </a:solidFill>
              </a:rPr>
              <a:t>Malore</a:t>
            </a:r>
            <a:endParaRPr lang="sq-AL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403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Skemat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Produktet</a:t>
            </a:r>
            <a:r>
              <a:rPr lang="en-US" b="1" dirty="0"/>
              <a:t> </a:t>
            </a:r>
            <a:r>
              <a:rPr lang="en-US" b="1" dirty="0" err="1"/>
              <a:t>bujqësore</a:t>
            </a:r>
            <a:endParaRPr lang="en-US" b="1" dirty="0"/>
          </a:p>
          <a:p>
            <a:pPr marL="58738" lvl="1" indent="0">
              <a:buNone/>
            </a:pPr>
            <a:endParaRPr lang="en-US" dirty="0"/>
          </a:p>
          <a:p>
            <a:pPr marL="401638" indent="-342900"/>
            <a:r>
              <a:rPr lang="en-US" sz="2400" dirty="0"/>
              <a:t>PDO – </a:t>
            </a:r>
            <a:r>
              <a:rPr lang="en-US" sz="2400" dirty="0" err="1"/>
              <a:t>produkte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prodhohen</a:t>
            </a:r>
            <a:r>
              <a:rPr lang="en-US" sz="2400" dirty="0"/>
              <a:t>, </a:t>
            </a:r>
            <a:r>
              <a:rPr lang="en-US" sz="2400" dirty="0" err="1"/>
              <a:t>përpunohen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përgatitjen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</a:t>
            </a:r>
            <a:r>
              <a:rPr lang="en-US" sz="2400" dirty="0" err="1"/>
              <a:t>zonë</a:t>
            </a:r>
            <a:r>
              <a:rPr lang="en-US" sz="2400" dirty="0"/>
              <a:t> </a:t>
            </a:r>
            <a:r>
              <a:rPr lang="en-US" sz="2400" dirty="0" err="1"/>
              <a:t>gjeografike</a:t>
            </a:r>
            <a:r>
              <a:rPr lang="en-US" sz="2400" dirty="0"/>
              <a:t>, </a:t>
            </a:r>
            <a:r>
              <a:rPr lang="en-US" sz="2400" dirty="0" err="1"/>
              <a:t>njohuritë</a:t>
            </a:r>
            <a:r>
              <a:rPr lang="en-US" sz="2400" dirty="0"/>
              <a:t> locale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përbërës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rajoni</a:t>
            </a:r>
            <a:r>
              <a:rPr lang="en-US" sz="2400" dirty="0"/>
              <a:t> (</a:t>
            </a:r>
            <a:r>
              <a:rPr lang="en-US" sz="2400" dirty="0" err="1"/>
              <a:t>karakteristikat</a:t>
            </a:r>
            <a:r>
              <a:rPr lang="en-US" sz="2400" dirty="0"/>
              <a:t> e </a:t>
            </a:r>
            <a:r>
              <a:rPr lang="en-US" sz="2400" dirty="0" err="1"/>
              <a:t>lidhura</a:t>
            </a:r>
            <a:r>
              <a:rPr lang="en-US" sz="2400" dirty="0"/>
              <a:t> me </a:t>
            </a:r>
            <a:r>
              <a:rPr lang="en-US" sz="2400" dirty="0" err="1"/>
              <a:t>origjinën</a:t>
            </a:r>
            <a:r>
              <a:rPr lang="en-US" sz="2400" dirty="0"/>
              <a:t>)</a:t>
            </a:r>
          </a:p>
          <a:p>
            <a:pPr marL="401638" lvl="1" indent="-342900"/>
            <a:r>
              <a:rPr lang="en-US" dirty="0"/>
              <a:t>PGI- </a:t>
            </a:r>
            <a:r>
              <a:rPr lang="en-US" dirty="0" err="1"/>
              <a:t>produkte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cilësia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njohja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lidhur</a:t>
            </a:r>
            <a:r>
              <a:rPr lang="en-US" dirty="0"/>
              <a:t> me </a:t>
            </a:r>
            <a:r>
              <a:rPr lang="en-US" dirty="0" err="1"/>
              <a:t>origjinën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prodhuar</a:t>
            </a:r>
            <a:r>
              <a:rPr lang="en-US" dirty="0"/>
              <a:t>, </a:t>
            </a:r>
            <a:r>
              <a:rPr lang="en-US" dirty="0" err="1"/>
              <a:t>përpunuar</a:t>
            </a:r>
            <a:r>
              <a:rPr lang="en-US" dirty="0"/>
              <a:t>, </a:t>
            </a:r>
            <a:r>
              <a:rPr lang="en-US" dirty="0" err="1"/>
              <a:t>përgatitur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përbërësit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jenë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rajoni</a:t>
            </a:r>
            <a:endParaRPr lang="en-US" dirty="0"/>
          </a:p>
          <a:p>
            <a:pPr marL="58738" lvl="1" indent="0">
              <a:buNone/>
            </a:pPr>
            <a:endParaRPr lang="en-US" dirty="0"/>
          </a:p>
          <a:p>
            <a:pPr marL="401638" lvl="1" indent="-342900"/>
            <a:r>
              <a:rPr lang="en-US" dirty="0"/>
              <a:t>TSG – </a:t>
            </a:r>
            <a:r>
              <a:rPr lang="en-US" dirty="0" err="1"/>
              <a:t>produkte</a:t>
            </a:r>
            <a:r>
              <a:rPr lang="en-US" dirty="0"/>
              <a:t> me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tradicional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përbërje</a:t>
            </a:r>
            <a:r>
              <a:rPr lang="en-US" dirty="0"/>
              <a:t> </a:t>
            </a:r>
            <a:r>
              <a:rPr lang="en-US" dirty="0" err="1"/>
              <a:t>apo</a:t>
            </a:r>
            <a:r>
              <a:rPr lang="en-US" dirty="0"/>
              <a:t> </a:t>
            </a:r>
            <a:r>
              <a:rPr lang="en-US" dirty="0" err="1"/>
              <a:t>mënyrën</a:t>
            </a:r>
            <a:r>
              <a:rPr lang="en-US" dirty="0"/>
              <a:t> e </a:t>
            </a:r>
            <a:r>
              <a:rPr lang="en-US" dirty="0" err="1"/>
              <a:t>prodhimit</a:t>
            </a:r>
            <a:r>
              <a:rPr lang="en-US" dirty="0"/>
              <a:t>, pa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lidhje</a:t>
            </a:r>
            <a:r>
              <a:rPr lang="en-US" dirty="0"/>
              <a:t> me </a:t>
            </a:r>
            <a:r>
              <a:rPr lang="en-US" dirty="0" err="1"/>
              <a:t>origjinën</a:t>
            </a:r>
            <a:endParaRPr lang="en-US" dirty="0"/>
          </a:p>
        </p:txBody>
      </p:sp>
      <p:pic>
        <p:nvPicPr>
          <p:cNvPr id="6" name="Picture 2" descr="https://ec.europa.eu/agriculture/sites/agriculture/files/agriculture/quality/schemes/logos/igp_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78" y="3854170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c.europa.eu/agriculture/sites/agriculture/files/agriculture/quality/schemes/logos/aop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259" y="2341998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c.europa.eu/agriculture/sites/agriculture/files/agriculture/quality/schemes/logos/stg_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78" y="5225771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9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Produktet</a:t>
            </a:r>
            <a:r>
              <a:rPr lang="en-US" b="1" dirty="0"/>
              <a:t> </a:t>
            </a:r>
            <a:r>
              <a:rPr lang="en-US" b="1" dirty="0" err="1"/>
              <a:t>bujqësore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58738" lvl="1" indent="0">
              <a:buNone/>
            </a:pPr>
            <a:endParaRPr lang="en-US" dirty="0"/>
          </a:p>
          <a:p>
            <a:pPr marL="58738" indent="0">
              <a:buNone/>
            </a:pPr>
            <a:endParaRPr lang="en-US" sz="2400" dirty="0"/>
          </a:p>
        </p:txBody>
      </p:sp>
      <p:pic>
        <p:nvPicPr>
          <p:cNvPr id="6" name="Picture 2" descr="https://ec.europa.eu/agriculture/sites/agriculture/files/agriculture/quality/schemes/logos/igp_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77" y="2785127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c.europa.eu/agriculture/sites/agriculture/files/agriculture/quality/schemes/logos/aop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29" y="2785127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c.europa.eu/agriculture/sites/agriculture/files/agriculture/quality/schemes/logos/stg_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785" y="2785127"/>
            <a:ext cx="1322598" cy="13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106129" y="2592827"/>
            <a:ext cx="5161936" cy="4182949"/>
            <a:chOff x="2713703" y="2651819"/>
            <a:chExt cx="5161936" cy="41829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3703" y="2651819"/>
              <a:ext cx="5161936" cy="418294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377382" y="2824621"/>
              <a:ext cx="146009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Pijet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alkoolike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247</a:t>
              </a:r>
              <a:endParaRPr lang="sq-AL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2885" y="2824620"/>
              <a:ext cx="146009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Verëra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aromatike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sq-AL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4619" y="4306529"/>
              <a:ext cx="956182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Ushqim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1334</a:t>
              </a:r>
              <a:endParaRPr lang="sq-AL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52459" y="5063613"/>
              <a:ext cx="956182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Verëra</a:t>
              </a:r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en-US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1752</a:t>
              </a:r>
              <a:endParaRPr lang="sq-AL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02457" y="6079932"/>
            <a:ext cx="303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Burimi</a:t>
            </a:r>
            <a:r>
              <a:rPr lang="en-US" dirty="0"/>
              <a:t> DG AGRI, </a:t>
            </a:r>
            <a:r>
              <a:rPr lang="en-US" dirty="0" err="1"/>
              <a:t>Marsch</a:t>
            </a:r>
            <a:r>
              <a:rPr lang="en-US" dirty="0"/>
              <a:t> 2017 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78341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cilësisë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692148" cy="4811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Standardi</a:t>
            </a:r>
            <a:r>
              <a:rPr lang="en-US" b="1" dirty="0"/>
              <a:t> </a:t>
            </a:r>
            <a:r>
              <a:rPr lang="en-US" b="1" dirty="0" err="1"/>
              <a:t>Organik</a:t>
            </a:r>
            <a:r>
              <a:rPr lang="en-US" b="1" dirty="0"/>
              <a:t>: 834/2007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sq-AL" sz="2400" dirty="0"/>
              <a:t>Qëllimi është për të zhvilluar një </a:t>
            </a:r>
            <a:r>
              <a:rPr lang="sq-AL" sz="2400" dirty="0" err="1"/>
              <a:t>agro</a:t>
            </a:r>
            <a:r>
              <a:rPr lang="sq-AL" sz="2400" dirty="0"/>
              <a:t>-ekosistem </a:t>
            </a:r>
            <a:r>
              <a:rPr lang="sq-AL" sz="2400" dirty="0" err="1"/>
              <a:t>multifunksional</a:t>
            </a:r>
            <a:r>
              <a:rPr lang="sq-AL" sz="2400" dirty="0"/>
              <a:t> prodhues e të shëndetshëm, duke përdorur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pak</a:t>
            </a:r>
            <a:r>
              <a:rPr lang="sq-AL" sz="2400" dirty="0"/>
              <a:t> </a:t>
            </a:r>
            <a:r>
              <a:rPr lang="sq-AL" sz="2400" dirty="0" err="1"/>
              <a:t>inpute</a:t>
            </a:r>
            <a:r>
              <a:rPr lang="sq-AL" sz="2400" dirty="0"/>
              <a:t> të jashtme.</a:t>
            </a:r>
            <a:endParaRPr lang="en-US" sz="2400" dirty="0"/>
          </a:p>
          <a:p>
            <a:r>
              <a:rPr lang="en-US" sz="2400" dirty="0" err="1"/>
              <a:t>Mirëqënia</a:t>
            </a:r>
            <a:r>
              <a:rPr lang="en-US" sz="2400" dirty="0"/>
              <a:t> e </a:t>
            </a:r>
            <a:r>
              <a:rPr lang="en-US" sz="2400" dirty="0" err="1"/>
              <a:t>njeriut</a:t>
            </a:r>
            <a:r>
              <a:rPr lang="en-US" sz="2400" dirty="0"/>
              <a:t>, </a:t>
            </a:r>
            <a:r>
              <a:rPr lang="en-US" sz="2400" dirty="0" err="1"/>
              <a:t>kafshëve</a:t>
            </a:r>
            <a:r>
              <a:rPr lang="en-US" sz="2400" dirty="0"/>
              <a:t>, </a:t>
            </a:r>
            <a:r>
              <a:rPr lang="en-US" sz="2400" dirty="0" err="1"/>
              <a:t>mjedisit</a:t>
            </a:r>
            <a:endParaRPr lang="sq-AL" sz="2400" dirty="0"/>
          </a:p>
          <a:p>
            <a:r>
              <a:rPr lang="sq-AL" sz="2400" dirty="0"/>
              <a:t>Nuk është vetëm një metodë bujqësore, ku nuk  përdoren </a:t>
            </a:r>
            <a:r>
              <a:rPr lang="sq-AL" sz="2400" dirty="0" err="1"/>
              <a:t>kimikate</a:t>
            </a:r>
            <a:r>
              <a:rPr lang="sq-AL" sz="2400" dirty="0"/>
              <a:t> sintetike</a:t>
            </a:r>
          </a:p>
          <a:p>
            <a:r>
              <a:rPr lang="sq-AL" sz="2400" dirty="0"/>
              <a:t>Nuk është vetëm bujqësi, si ajo e praktikuar nga paraardhësit tanë.</a:t>
            </a:r>
          </a:p>
          <a:p>
            <a:r>
              <a:rPr lang="sq-AL" sz="2400" dirty="0"/>
              <a:t>Ka një rol </a:t>
            </a:r>
            <a:r>
              <a:rPr lang="sq-AL" sz="2400" dirty="0" err="1"/>
              <a:t>multifunksional</a:t>
            </a:r>
            <a:r>
              <a:rPr lang="sq-AL" sz="2400" dirty="0"/>
              <a:t>: mjedisor, ekonomik dhe social.</a:t>
            </a:r>
          </a:p>
          <a:p>
            <a:r>
              <a:rPr lang="sq-AL" sz="2400" dirty="0"/>
              <a:t>Kërkon një planifikim afatgjatë të bazuar në njohuri.</a:t>
            </a:r>
            <a:endParaRPr lang="sq-AL" dirty="0"/>
          </a:p>
        </p:txBody>
      </p:sp>
      <p:pic>
        <p:nvPicPr>
          <p:cNvPr id="4" name="Picture 8" descr="https://ec.europa.eu/agriculture/organic/sites/orgfarming/files/img/body/organic_farming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26" y="1825625"/>
            <a:ext cx="1791580" cy="11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5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9906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86800" cy="838200"/>
          </a:xfrm>
        </p:spPr>
        <p:txBody>
          <a:bodyPr/>
          <a:lstStyle/>
          <a:p>
            <a:pPr defTabSz="912813">
              <a:defRPr/>
            </a:pP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Bujqësia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biologjike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–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Bashkimi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Europian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3078" r="16106" b="5000"/>
          <a:stretch>
            <a:fillRect/>
          </a:stretch>
        </p:blipFill>
        <p:spPr bwMode="auto">
          <a:xfrm>
            <a:off x="3762375" y="1066801"/>
            <a:ext cx="661035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9666" r="16110" b="4620"/>
          <a:stretch>
            <a:fillRect/>
          </a:stretch>
        </p:blipFill>
        <p:spPr bwMode="auto">
          <a:xfrm>
            <a:off x="3352801" y="1371600"/>
            <a:ext cx="666591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8667" r="15971" b="5112"/>
          <a:stretch>
            <a:fillRect/>
          </a:stretch>
        </p:blipFill>
        <p:spPr bwMode="auto">
          <a:xfrm>
            <a:off x="2286000" y="1600200"/>
            <a:ext cx="6553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</TotalTime>
  <Words>908</Words>
  <Application>Microsoft Office PowerPoint</Application>
  <PresentationFormat>Widescreen</PresentationFormat>
  <Paragraphs>173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Andalus</vt:lpstr>
      <vt:lpstr>Arial</vt:lpstr>
      <vt:lpstr>Calibri</vt:lpstr>
      <vt:lpstr>Segoe UI</vt:lpstr>
      <vt:lpstr>Verdana</vt:lpstr>
      <vt:lpstr>Wingdings</vt:lpstr>
      <vt:lpstr>Office Theme</vt:lpstr>
      <vt:lpstr>Clip</vt:lpstr>
      <vt:lpstr>Microsoft ClipArt Gallery</vt:lpstr>
      <vt:lpstr>Politikat e Bashkimit Europian dhe Eksperinca e Vendeve Anëtare te BE për përmbushjen e  Standardeve të Cilësisë</vt:lpstr>
      <vt:lpstr>Standardet e cilësisë së BE</vt:lpstr>
      <vt:lpstr>Standardet e cilësisë së BE</vt:lpstr>
      <vt:lpstr>Standardet e cilësisë së BE</vt:lpstr>
      <vt:lpstr>Standardet e cilësisë së BE</vt:lpstr>
      <vt:lpstr>Standardet e cilësisë së BE</vt:lpstr>
      <vt:lpstr>Standardet e cilësisë së BE</vt:lpstr>
      <vt:lpstr>Standardet e cilësisë së BE</vt:lpstr>
      <vt:lpstr>Bujqësia biologjike – Bashkimi Europian</vt:lpstr>
      <vt:lpstr>Standardet e cilësisë së BE</vt:lpstr>
      <vt:lpstr>Standardet e cilësisë së BE</vt:lpstr>
      <vt:lpstr>Standardet e cilësisë së BE</vt:lpstr>
      <vt:lpstr>Standardet e cilësisë së BE</vt:lpstr>
      <vt:lpstr>Standardet e cilësisë së BE</vt:lpstr>
      <vt:lpstr>Standardet e cilësisë së BE</vt:lpstr>
      <vt:lpstr>Standardet e cilësisë së BE</vt:lpstr>
      <vt:lpstr>PowerPoint Presentation</vt:lpstr>
      <vt:lpstr>Standardet e cilësisë së BE</vt:lpstr>
      <vt:lpstr>Faleminderit për vëmendjen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te shkruajme emaile</dc:title>
  <dc:creator>Windows User</dc:creator>
  <cp:lastModifiedBy>Admin</cp:lastModifiedBy>
  <cp:revision>270</cp:revision>
  <cp:lastPrinted>2018-04-24T12:00:51Z</cp:lastPrinted>
  <dcterms:created xsi:type="dcterms:W3CDTF">2018-02-26T18:28:45Z</dcterms:created>
  <dcterms:modified xsi:type="dcterms:W3CDTF">2018-04-24T12:01:09Z</dcterms:modified>
</cp:coreProperties>
</file>